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59" r:id="rId4"/>
    <p:sldId id="260" r:id="rId5"/>
    <p:sldId id="261" r:id="rId6"/>
    <p:sldId id="262" r:id="rId7"/>
    <p:sldId id="263" r:id="rId8"/>
  </p:sldIdLst>
  <p:sldSz cx="9144000" cy="5143500" type="screen16x9"/>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7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B87B1B-014D-4BB1-A6BF-F3D5B04ED2AF}" type="datetimeFigureOut">
              <a:rPr lang="es-MX" smtClean="0"/>
              <a:t>22/07/2021</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9808C5-01A4-4381-B21C-95544BE3DE9C}" type="slidenum">
              <a:rPr lang="es-MX" smtClean="0"/>
              <a:t>‹Nº›</a:t>
            </a:fld>
            <a:endParaRPr lang="es-MX"/>
          </a:p>
        </p:txBody>
      </p:sp>
    </p:spTree>
    <p:extLst>
      <p:ext uri="{BB962C8B-B14F-4D97-AF65-F5344CB8AC3E}">
        <p14:creationId xmlns:p14="http://schemas.microsoft.com/office/powerpoint/2010/main" val="1398556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BBA14CD5-A025-774A-B4CD-EAF7B882F815}" type="slidenum">
              <a:rPr lang="es-MX" smtClean="0"/>
              <a:t>1</a:t>
            </a:fld>
            <a:endParaRPr lang="es-MX"/>
          </a:p>
        </p:txBody>
      </p:sp>
    </p:spTree>
    <p:extLst>
      <p:ext uri="{BB962C8B-B14F-4D97-AF65-F5344CB8AC3E}">
        <p14:creationId xmlns:p14="http://schemas.microsoft.com/office/powerpoint/2010/main" val="88070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BA14CD5-A025-774A-B4CD-EAF7B882F815}" type="slidenum">
              <a:rPr lang="es-MX" smtClean="0"/>
              <a:t>5</a:t>
            </a:fld>
            <a:endParaRPr lang="es-MX"/>
          </a:p>
        </p:txBody>
      </p:sp>
    </p:spTree>
    <p:extLst>
      <p:ext uri="{BB962C8B-B14F-4D97-AF65-F5344CB8AC3E}">
        <p14:creationId xmlns:p14="http://schemas.microsoft.com/office/powerpoint/2010/main" val="505150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3203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61245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05979"/>
            <a:ext cx="6019800" cy="43886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3058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25271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96525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3447997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572577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426278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3632938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64304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C55D1F76-E70E-4D7B-A715-CE8415D62CC1}" type="datetimeFigureOut">
              <a:rPr lang="es-MX" smtClean="0"/>
              <a:t>22/07/2021</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6B621FE6-AC4D-4478-AF81-65B7CC872340}" type="slidenum">
              <a:rPr lang="es-MX" smtClean="0"/>
              <a:t>‹Nº›</a:t>
            </a:fld>
            <a:endParaRPr lang="es-MX"/>
          </a:p>
        </p:txBody>
      </p:sp>
    </p:spTree>
    <p:extLst>
      <p:ext uri="{BB962C8B-B14F-4D97-AF65-F5344CB8AC3E}">
        <p14:creationId xmlns:p14="http://schemas.microsoft.com/office/powerpoint/2010/main" val="206151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55D1F76-E70E-4D7B-A715-CE8415D62CC1}" type="datetimeFigureOut">
              <a:rPr lang="es-MX" smtClean="0"/>
              <a:t>22/07/2021</a:t>
            </a:fld>
            <a:endParaRPr lang="es-MX"/>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B621FE6-AC4D-4478-AF81-65B7CC872340}" type="slidenum">
              <a:rPr lang="es-MX" smtClean="0"/>
              <a:t>‹Nº›</a:t>
            </a:fld>
            <a:endParaRPr lang="es-MX"/>
          </a:p>
        </p:txBody>
      </p:sp>
    </p:spTree>
    <p:extLst>
      <p:ext uri="{BB962C8B-B14F-4D97-AF65-F5344CB8AC3E}">
        <p14:creationId xmlns:p14="http://schemas.microsoft.com/office/powerpoint/2010/main" val="814487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lmoralesc@ipn.mx" TargetMode="Externa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xmlns="" id="{8A351602-3772-4279-B0D3-A523F6F6EAB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249682" y="4490298"/>
            <a:ext cx="790850" cy="352267"/>
            <a:chOff x="9841624" y="4115729"/>
            <a:chExt cx="602169" cy="268223"/>
          </a:xfrm>
          <a:solidFill>
            <a:schemeClr val="tx1"/>
          </a:solidFill>
        </p:grpSpPr>
        <p:sp>
          <p:nvSpPr>
            <p:cNvPr id="7" name="Freeform: Shape 10">
              <a:extLst>
                <a:ext uri="{FF2B5EF4-FFF2-40B4-BE49-F238E27FC236}">
                  <a16:creationId xmlns:a16="http://schemas.microsoft.com/office/drawing/2014/main" xmlns="" id="{A5AAAA75-5FFB-4C07-AD4A-3146773E6C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11">
              <a:extLst>
                <a:ext uri="{FF2B5EF4-FFF2-40B4-BE49-F238E27FC236}">
                  <a16:creationId xmlns:a16="http://schemas.microsoft.com/office/drawing/2014/main" xmlns="" id="{1479895E-3847-44BB-8404-28F14219FB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12">
              <a:extLst>
                <a:ext uri="{FF2B5EF4-FFF2-40B4-BE49-F238E27FC236}">
                  <a16:creationId xmlns:a16="http://schemas.microsoft.com/office/drawing/2014/main" xmlns="" id="{50E02F68-8149-4236-8D9F-6B550F78B9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3">
              <a:extLst>
                <a:ext uri="{FF2B5EF4-FFF2-40B4-BE49-F238E27FC236}">
                  <a16:creationId xmlns:a16="http://schemas.microsoft.com/office/drawing/2014/main" xmlns="" id="{956FCAAB-F073-4561-A484-42C7DD10DC2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4">
              <a:extLst>
                <a:ext uri="{FF2B5EF4-FFF2-40B4-BE49-F238E27FC236}">
                  <a16:creationId xmlns:a16="http://schemas.microsoft.com/office/drawing/2014/main" xmlns="" id="{6CF8DB94-87A3-43E9-9BBB-301CFF0FB0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xmlns="" id="{7D6BF779-0B8C-4CC2-9268-9506AD0C53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0552" y="489671"/>
            <a:ext cx="239956" cy="239956"/>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xmlns="" id="{8B646C36-EEEC-4D52-8E8E-206F4CD8A3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21" name="Group 20">
            <a:extLst>
              <a:ext uri="{FF2B5EF4-FFF2-40B4-BE49-F238E27FC236}">
                <a16:creationId xmlns:a16="http://schemas.microsoft.com/office/drawing/2014/main" xmlns="" id="{308C40F4-6A24-4867-B726-B552DB0807B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24913" y="416757"/>
            <a:ext cx="3645192" cy="4272127"/>
            <a:chOff x="1481312" y="743744"/>
            <a:chExt cx="4860256" cy="4589316"/>
          </a:xfrm>
        </p:grpSpPr>
        <p:sp>
          <p:nvSpPr>
            <p:cNvPr id="20" name="Rectangle 21">
              <a:extLst>
                <a:ext uri="{FF2B5EF4-FFF2-40B4-BE49-F238E27FC236}">
                  <a16:creationId xmlns:a16="http://schemas.microsoft.com/office/drawing/2014/main" xmlns="" id="{954BF10E-4559-4F28-91B0-3D0C2C4864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4" name="Rectangle 22">
              <a:extLst>
                <a:ext uri="{FF2B5EF4-FFF2-40B4-BE49-F238E27FC236}">
                  <a16:creationId xmlns:a16="http://schemas.microsoft.com/office/drawing/2014/main" xmlns="" id="{DB0B5A20-FCFE-4AED-B5A3-91D3DE935C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5" name="Rectangle 24">
            <a:extLst>
              <a:ext uri="{FF2B5EF4-FFF2-40B4-BE49-F238E27FC236}">
                <a16:creationId xmlns:a16="http://schemas.microsoft.com/office/drawing/2014/main" xmlns="" id="{D6CA2F4C-8E9E-4BCD-B6E8-A68A311CA6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48725" y="345222"/>
            <a:ext cx="3645192" cy="427212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7" name="Graphic 212">
            <a:extLst>
              <a:ext uri="{FF2B5EF4-FFF2-40B4-BE49-F238E27FC236}">
                <a16:creationId xmlns:a16="http://schemas.microsoft.com/office/drawing/2014/main" xmlns="" id="{4FB204DF-284E-45F6-A017-79A4DF57BC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72188" y="703301"/>
            <a:ext cx="668300" cy="6683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xmlns="" id="{96FD6442-EB7D-4992-8D41-0B7FFDCB43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72188" y="703301"/>
            <a:ext cx="668300" cy="6683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grpSp>
        <p:nvGrpSpPr>
          <p:cNvPr id="37" name="Graphic 185">
            <a:extLst>
              <a:ext uri="{FF2B5EF4-FFF2-40B4-BE49-F238E27FC236}">
                <a16:creationId xmlns:a16="http://schemas.microsoft.com/office/drawing/2014/main" xmlns="" id="{FB9739EB-7F66-433D-841F-AB3CD18700B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93729" y="1770645"/>
            <a:ext cx="790850" cy="352267"/>
            <a:chOff x="9841624" y="4115729"/>
            <a:chExt cx="602169" cy="268223"/>
          </a:xfrm>
          <a:solidFill>
            <a:schemeClr val="tx1"/>
          </a:solidFill>
        </p:grpSpPr>
        <p:sp>
          <p:nvSpPr>
            <p:cNvPr id="39" name="Freeform: Shape 31">
              <a:extLst>
                <a:ext uri="{FF2B5EF4-FFF2-40B4-BE49-F238E27FC236}">
                  <a16:creationId xmlns:a16="http://schemas.microsoft.com/office/drawing/2014/main" xmlns="" id="{104F2BBD-A005-4DCB-9566-F2351050BE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8B00DEC7-198B-49D1-98FD-018F3ECFCF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F14DFC82-B3B3-468E-91B3-1302CFC684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D3250EFE-214E-4B8E-AF96-036A514FFB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AD058EBE-D4A5-4C43-B170-6A451F87A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8" name="Oval 37">
            <a:extLst>
              <a:ext uri="{FF2B5EF4-FFF2-40B4-BE49-F238E27FC236}">
                <a16:creationId xmlns:a16="http://schemas.microsoft.com/office/drawing/2014/main" xmlns="" id="{4D1A5E71-B6B6-486A-8CDC-C7ABD9B903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1958" y="3981355"/>
            <a:ext cx="334376" cy="33437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xmlns="" id="{6004781B-698F-46D5-AADD-8AE9211719D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1958" y="3981355"/>
            <a:ext cx="334376" cy="334376"/>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pic>
        <p:nvPicPr>
          <p:cNvPr id="42" name="Imagen 41">
            <a:extLst>
              <a:ext uri="{FF2B5EF4-FFF2-40B4-BE49-F238E27FC236}">
                <a16:creationId xmlns:a16="http://schemas.microsoft.com/office/drawing/2014/main" xmlns="" id="{0D88399B-A79C-4CFA-A535-BB47781429D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37588" y="10356"/>
            <a:ext cx="4371845" cy="5084927"/>
          </a:xfrm>
          <a:prstGeom prst="rect">
            <a:avLst/>
          </a:prstGeom>
        </p:spPr>
      </p:pic>
      <p:sp>
        <p:nvSpPr>
          <p:cNvPr id="44" name="Marcador de texto 43">
            <a:extLst>
              <a:ext uri="{FF2B5EF4-FFF2-40B4-BE49-F238E27FC236}">
                <a16:creationId xmlns:a16="http://schemas.microsoft.com/office/drawing/2014/main" xmlns="" id="{E4FA367A-6397-43E0-94B6-15752CC7F44D}"/>
              </a:ext>
            </a:extLst>
          </p:cNvPr>
          <p:cNvSpPr>
            <a:spLocks noGrp="1"/>
          </p:cNvSpPr>
          <p:nvPr>
            <p:ph type="body" sz="half" idx="2"/>
          </p:nvPr>
        </p:nvSpPr>
        <p:spPr>
          <a:xfrm>
            <a:off x="708736" y="416755"/>
            <a:ext cx="2870283" cy="3984986"/>
          </a:xfrm>
        </p:spPr>
        <p:txBody>
          <a:bodyPr>
            <a:normAutofit fontScale="77500" lnSpcReduction="20000"/>
          </a:bodyPr>
          <a:lstStyle/>
          <a:p>
            <a:r>
              <a:rPr lang="es-MX" sz="2300" b="1" dirty="0">
                <a:latin typeface="Arial" panose="020B0604020202020204" pitchFamily="34" charset="0"/>
                <a:cs typeface="Arial" panose="020B0604020202020204" pitchFamily="34" charset="0"/>
              </a:rPr>
              <a:t>PASO 3:</a:t>
            </a:r>
          </a:p>
          <a:p>
            <a:r>
              <a:rPr lang="es-MX" b="1" dirty="0">
                <a:latin typeface="Arial" panose="020B0604020202020204" pitchFamily="34" charset="0"/>
                <a:cs typeface="Arial" panose="020B0604020202020204" pitchFamily="34" charset="0"/>
              </a:rPr>
              <a:t>Descarga y llena el formato </a:t>
            </a:r>
            <a:r>
              <a:rPr lang="es-MX" b="1" u="sng" dirty="0">
                <a:latin typeface="Arial" panose="020B0604020202020204" pitchFamily="34" charset="0"/>
                <a:cs typeface="Arial" panose="020B0604020202020204" pitchFamily="34" charset="0"/>
              </a:rPr>
              <a:t>seguro de vida</a:t>
            </a:r>
            <a:r>
              <a:rPr lang="es-MX" b="1" dirty="0">
                <a:latin typeface="Arial" panose="020B0604020202020204" pitchFamily="34" charset="0"/>
                <a:cs typeface="Arial" panose="020B0604020202020204" pitchFamily="34" charset="0"/>
              </a:rPr>
              <a:t> llenar con tinta azul:</a:t>
            </a:r>
          </a:p>
          <a:p>
            <a:r>
              <a:rPr lang="es-MX" b="1" dirty="0">
                <a:latin typeface="Arial" panose="020B0604020202020204" pitchFamily="34" charset="0"/>
                <a:cs typeface="Arial" panose="020B0604020202020204" pitchFamily="34" charset="0"/>
              </a:rPr>
              <a:t>-Parte anterior superior:</a:t>
            </a:r>
          </a:p>
          <a:p>
            <a:r>
              <a:rPr lang="es-MX" b="1" dirty="0">
                <a:latin typeface="Arial" panose="020B0604020202020204" pitchFamily="34" charset="0"/>
                <a:cs typeface="Arial" panose="020B0604020202020204" pitchFamily="34" charset="0"/>
              </a:rPr>
              <a:t>En datos de póliza no pongas nada, solo se solicitan los datos del alumno, llena solo tus datos personales del alumno como nombre, correo electrónico, dirección, etc., es importante que coloques si eres soltero o casado y en ocupación debes colocar estudiante.</a:t>
            </a:r>
          </a:p>
          <a:p>
            <a:endParaRPr lang="es-MX" b="1" dirty="0">
              <a:latin typeface="Arial" panose="020B0604020202020204" pitchFamily="34" charset="0"/>
              <a:cs typeface="Arial" panose="020B0604020202020204" pitchFamily="34" charset="0"/>
            </a:endParaRPr>
          </a:p>
          <a:p>
            <a:r>
              <a:rPr lang="es-MX" b="1" dirty="0">
                <a:latin typeface="Arial" panose="020B0604020202020204" pitchFamily="34" charset="0"/>
                <a:cs typeface="Arial" panose="020B0604020202020204" pitchFamily="34" charset="0"/>
              </a:rPr>
              <a:t>-Parte anterior inferior:</a:t>
            </a:r>
          </a:p>
          <a:p>
            <a:r>
              <a:rPr lang="es-MX" b="1" dirty="0">
                <a:latin typeface="Arial" panose="020B0604020202020204" pitchFamily="34" charset="0"/>
                <a:cs typeface="Arial" panose="020B0604020202020204" pitchFamily="34" charset="0"/>
              </a:rPr>
              <a:t>Llena beneficiarios colocando sus datos como nombre completo, domicilio, porcentaje </a:t>
            </a:r>
            <a:r>
              <a:rPr lang="es-MX" b="1" dirty="0">
                <a:solidFill>
                  <a:srgbClr val="000000"/>
                </a:solidFill>
                <a:latin typeface="Arial" panose="020B0604020202020204" pitchFamily="34" charset="0"/>
                <a:cs typeface="Arial" panose="020B0604020202020204" pitchFamily="34" charset="0"/>
              </a:rPr>
              <a:t>(recuerda que el 100% se dividirá entre los beneficiarios)</a:t>
            </a:r>
            <a:r>
              <a:rPr lang="es-MX" b="1" dirty="0">
                <a:latin typeface="Arial" panose="020B0604020202020204" pitchFamily="34" charset="0"/>
                <a:cs typeface="Arial" panose="020B0604020202020204" pitchFamily="34" charset="0"/>
              </a:rPr>
              <a:t>, fecha de nacimiento, parentesco y tacha Irrevocable.</a:t>
            </a:r>
          </a:p>
          <a:p>
            <a:r>
              <a:rPr lang="es-MX" b="1" dirty="0">
                <a:latin typeface="Arial" panose="020B0604020202020204" pitchFamily="34" charset="0"/>
                <a:cs typeface="Arial" panose="020B0604020202020204" pitchFamily="34" charset="0"/>
              </a:rPr>
              <a:t>Nota: se recomienda colocar familiares directos como padres, guarda tu original, </a:t>
            </a:r>
            <a:r>
              <a:rPr lang="es-MX" b="1" dirty="0" err="1">
                <a:latin typeface="Arial" panose="020B0604020202020204" pitchFamily="34" charset="0"/>
                <a:cs typeface="Arial" panose="020B0604020202020204" pitchFamily="34" charset="0"/>
              </a:rPr>
              <a:t>escanealo</a:t>
            </a:r>
            <a:r>
              <a:rPr lang="es-MX" b="1" dirty="0">
                <a:latin typeface="Arial" panose="020B0604020202020204" pitchFamily="34" charset="0"/>
                <a:cs typeface="Arial" panose="020B0604020202020204" pitchFamily="34" charset="0"/>
              </a:rPr>
              <a:t> y súbelo al correo solicitado.</a:t>
            </a:r>
          </a:p>
        </p:txBody>
      </p:sp>
    </p:spTree>
    <p:extLst>
      <p:ext uri="{BB962C8B-B14F-4D97-AF65-F5344CB8AC3E}">
        <p14:creationId xmlns:p14="http://schemas.microsoft.com/office/powerpoint/2010/main" val="173430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53560F1-209B-4011-AA52-D79FDE381BE7}"/>
              </a:ext>
            </a:extLst>
          </p:cNvPr>
          <p:cNvSpPr>
            <a:spLocks noGrp="1"/>
          </p:cNvSpPr>
          <p:nvPr>
            <p:ph type="title"/>
          </p:nvPr>
        </p:nvSpPr>
        <p:spPr>
          <a:xfrm>
            <a:off x="251521" y="306805"/>
            <a:ext cx="2960912" cy="4217069"/>
          </a:xfrm>
        </p:spPr>
        <p:txBody>
          <a:bodyPr>
            <a:normAutofit fontScale="90000"/>
          </a:bodyPr>
          <a:lstStyle/>
          <a:p>
            <a:r>
              <a:rPr lang="es-MX" dirty="0"/>
              <a:t/>
            </a:r>
            <a:br>
              <a:rPr lang="es-MX" dirty="0"/>
            </a:br>
            <a:r>
              <a:rPr lang="es-MX" dirty="0" smtClean="0"/>
              <a:t/>
            </a:r>
            <a:br>
              <a:rPr lang="es-MX" dirty="0" smtClean="0"/>
            </a:br>
            <a:r>
              <a:rPr lang="es-MX" dirty="0"/>
              <a:t/>
            </a:r>
            <a:br>
              <a:rPr lang="es-MX" dirty="0"/>
            </a:br>
            <a:r>
              <a:rPr lang="es-MX" dirty="0" smtClean="0"/>
              <a:t/>
            </a:r>
            <a:br>
              <a:rPr lang="es-MX" dirty="0" smtClean="0"/>
            </a:br>
            <a:r>
              <a:rPr lang="es-MX" sz="1500" dirty="0" smtClean="0">
                <a:latin typeface="Arial" panose="020B0604020202020204" pitchFamily="34" charset="0"/>
                <a:cs typeface="Arial" panose="020B0604020202020204" pitchFamily="34" charset="0"/>
              </a:rPr>
              <a:t>Parte </a:t>
            </a:r>
            <a:r>
              <a:rPr lang="es-MX" sz="1500" dirty="0">
                <a:latin typeface="Arial" panose="020B0604020202020204" pitchFamily="34" charset="0"/>
                <a:cs typeface="Arial" panose="020B0604020202020204" pitchFamily="34" charset="0"/>
              </a:rPr>
              <a:t>posterior llenar con tinta azul:</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
            </a:r>
            <a:br>
              <a:rPr lang="es-MX" sz="1500" dirty="0">
                <a:latin typeface="Arial" panose="020B0604020202020204" pitchFamily="34" charset="0"/>
                <a:cs typeface="Arial" panose="020B0604020202020204" pitchFamily="34" charset="0"/>
              </a:rPr>
            </a:br>
            <a:r>
              <a:rPr lang="es-MX" sz="1500" dirty="0"/>
              <a:t>-</a:t>
            </a:r>
            <a:r>
              <a:rPr lang="es-MX" sz="1500" dirty="0">
                <a:latin typeface="Arial" panose="020B0604020202020204" pitchFamily="34" charset="0"/>
                <a:cs typeface="Arial" panose="020B0604020202020204" pitchFamily="34" charset="0"/>
              </a:rPr>
              <a:t>En autorización tachar “SI”</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-Colocar fecha en que se esta llenando el formato.</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
            </a:r>
            <a:br>
              <a:rPr lang="es-MX" sz="1500" dirty="0">
                <a:latin typeface="Arial" panose="020B0604020202020204" pitchFamily="34" charset="0"/>
                <a:cs typeface="Arial" panose="020B0604020202020204" pitchFamily="34" charset="0"/>
              </a:rPr>
            </a:br>
            <a:r>
              <a:rPr lang="es-MX" sz="1500" dirty="0">
                <a:latin typeface="Arial" panose="020B0604020202020204" pitchFamily="34" charset="0"/>
                <a:cs typeface="Arial" panose="020B0604020202020204" pitchFamily="34" charset="0"/>
              </a:rPr>
              <a:t>-</a:t>
            </a:r>
            <a:r>
              <a:rPr lang="es-MX" sz="1500" u="sng" dirty="0">
                <a:latin typeface="Arial" panose="020B0604020202020204" pitchFamily="34" charset="0"/>
                <a:cs typeface="Arial" panose="020B0604020202020204" pitchFamily="34" charset="0"/>
              </a:rPr>
              <a:t>Colocar con tinta AZUL nombre completo sin abreviaturas y firma del alumno esta firma debe ser igual a los documentos que has firmado en el politécnico </a:t>
            </a:r>
            <a:r>
              <a:rPr lang="es-MX" sz="1500" dirty="0">
                <a:latin typeface="Arial" panose="020B0604020202020204" pitchFamily="34" charset="0"/>
                <a:cs typeface="Arial" panose="020B0604020202020204" pitchFamily="34" charset="0"/>
              </a:rPr>
              <a:t>(como alguna credencial oficial de la escuela o INE o la hoja de aceptación).</a:t>
            </a:r>
            <a:endParaRPr lang="es-MX" sz="1500" dirty="0"/>
          </a:p>
        </p:txBody>
      </p:sp>
      <p:pic>
        <p:nvPicPr>
          <p:cNvPr id="10" name="Marcador de contenido 9">
            <a:extLst>
              <a:ext uri="{FF2B5EF4-FFF2-40B4-BE49-F238E27FC236}">
                <a16:creationId xmlns:a16="http://schemas.microsoft.com/office/drawing/2014/main" xmlns="" id="{D93B6D9D-993A-4B5C-B9CF-93CC05B8520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477126" y="306804"/>
            <a:ext cx="5666874" cy="4674269"/>
          </a:xfrm>
          <a:prstGeom prst="rect">
            <a:avLst/>
          </a:prstGeom>
        </p:spPr>
      </p:pic>
    </p:spTree>
    <p:extLst>
      <p:ext uri="{BB962C8B-B14F-4D97-AF65-F5344CB8AC3E}">
        <p14:creationId xmlns:p14="http://schemas.microsoft.com/office/powerpoint/2010/main" val="401829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A82CE2-34B0-4AEE-BEF3-046F70BEA08B}"/>
              </a:ext>
            </a:extLst>
          </p:cNvPr>
          <p:cNvSpPr>
            <a:spLocks noGrp="1"/>
          </p:cNvSpPr>
          <p:nvPr>
            <p:ph type="title"/>
          </p:nvPr>
        </p:nvSpPr>
        <p:spPr>
          <a:xfrm>
            <a:off x="629840" y="267495"/>
            <a:ext cx="3222079" cy="4608512"/>
          </a:xfrm>
        </p:spPr>
        <p:txBody>
          <a:bodyPr>
            <a:normAutofit fontScale="90000"/>
          </a:bodyPr>
          <a:lstStyle/>
          <a:p>
            <a:pPr>
              <a:spcBef>
                <a:spcPts val="750"/>
              </a:spcBef>
            </a:pPr>
            <a:r>
              <a:rPr lang="es-MX" sz="1400" dirty="0">
                <a:solidFill>
                  <a:srgbClr val="000000"/>
                </a:solidFill>
                <a:latin typeface="Arial" panose="020B0604020202020204" pitchFamily="34" charset="0"/>
                <a:cs typeface="Arial" panose="020B0604020202020204" pitchFamily="34" charset="0"/>
              </a:rPr>
              <a:t>Descarga y llena el formato</a:t>
            </a:r>
            <a:r>
              <a:rPr lang="es-MX" sz="1500" u="sng" dirty="0">
                <a:solidFill>
                  <a:srgbClr val="000000"/>
                </a:solidFill>
                <a:latin typeface="Arial" panose="020B0604020202020204" pitchFamily="34" charset="0"/>
                <a:cs typeface="Arial" panose="020B0604020202020204" pitchFamily="34" charset="0"/>
              </a:rPr>
              <a:t> seguro de accidentes</a:t>
            </a:r>
            <a:r>
              <a:rPr lang="es-MX" sz="1400" dirty="0">
                <a:solidFill>
                  <a:srgbClr val="000000"/>
                </a:solidFill>
                <a:latin typeface="Arial" panose="020B0604020202020204" pitchFamily="34" charset="0"/>
                <a:cs typeface="Arial" panose="020B0604020202020204" pitchFamily="34" charset="0"/>
              </a:rPr>
              <a:t> llenar con tinta azul:</a:t>
            </a:r>
            <a:br>
              <a:rPr lang="es-MX" sz="1400" dirty="0">
                <a:solidFill>
                  <a:srgbClr val="000000"/>
                </a:solidFill>
                <a:latin typeface="Arial" panose="020B0604020202020204" pitchFamily="34" charset="0"/>
                <a:cs typeface="Arial" panose="020B0604020202020204" pitchFamily="34" charset="0"/>
              </a:rPr>
            </a:br>
            <a:r>
              <a:rPr lang="es-MX" sz="1400" dirty="0" smtClean="0">
                <a:solidFill>
                  <a:srgbClr val="000000"/>
                </a:solidFill>
                <a:latin typeface="Arial" panose="020B0604020202020204" pitchFamily="34" charset="0"/>
                <a:ea typeface="+mn-ea"/>
                <a:cs typeface="Arial" panose="020B0604020202020204" pitchFamily="34" charset="0"/>
              </a:rPr>
              <a:t/>
            </a:r>
            <a:br>
              <a:rPr lang="es-MX" sz="1400" dirty="0" smtClean="0">
                <a:solidFill>
                  <a:srgbClr val="000000"/>
                </a:solidFill>
                <a:latin typeface="Arial" panose="020B0604020202020204" pitchFamily="34" charset="0"/>
                <a:ea typeface="+mn-ea"/>
                <a:cs typeface="Arial" panose="020B0604020202020204" pitchFamily="34" charset="0"/>
              </a:rPr>
            </a:br>
            <a:r>
              <a:rPr lang="es-MX" sz="1400" dirty="0" smtClean="0">
                <a:solidFill>
                  <a:srgbClr val="000000"/>
                </a:solidFill>
                <a:latin typeface="Arial" panose="020B0604020202020204" pitchFamily="34" charset="0"/>
                <a:ea typeface="+mn-ea"/>
                <a:cs typeface="Arial" panose="020B0604020202020204" pitchFamily="34" charset="0"/>
              </a:rPr>
              <a:t>-</a:t>
            </a:r>
            <a:r>
              <a:rPr lang="es-MX" sz="1400" dirty="0">
                <a:solidFill>
                  <a:srgbClr val="000000"/>
                </a:solidFill>
                <a:latin typeface="Arial" panose="020B0604020202020204" pitchFamily="34" charset="0"/>
                <a:ea typeface="+mn-ea"/>
                <a:cs typeface="Arial" panose="020B0604020202020204" pitchFamily="34" charset="0"/>
              </a:rPr>
              <a:t>Parte anterior superior:</a:t>
            </a:r>
            <a:br>
              <a:rPr lang="es-MX" sz="1400" dirty="0">
                <a:solidFill>
                  <a:srgbClr val="000000"/>
                </a:solidFill>
                <a:latin typeface="Arial" panose="020B0604020202020204" pitchFamily="34" charset="0"/>
                <a:ea typeface="+mn-ea"/>
                <a:cs typeface="Arial" panose="020B0604020202020204" pitchFamily="34" charset="0"/>
              </a:rPr>
            </a:br>
            <a:r>
              <a:rPr lang="es-MX" sz="1200" dirty="0">
                <a:solidFill>
                  <a:srgbClr val="000000"/>
                </a:solidFill>
                <a:latin typeface="Arial" panose="020B0604020202020204" pitchFamily="34" charset="0"/>
                <a:ea typeface="+mn-ea"/>
                <a:cs typeface="Arial" panose="020B0604020202020204" pitchFamily="34" charset="0"/>
              </a:rPr>
              <a:t>En datos de póliza no pongas nada, solo se solicitan los datos del alumno, llena solo tus datos personales del alumno como nombre, correo electrónico, dirección, etc. </a:t>
            </a:r>
            <a:r>
              <a:rPr lang="es-MX" sz="1200" dirty="0">
                <a:solidFill>
                  <a:srgbClr val="000000"/>
                </a:solidFill>
                <a:latin typeface="Arial" panose="020B0604020202020204" pitchFamily="34" charset="0"/>
                <a:ea typeface="+mn-ea"/>
                <a:cs typeface="Arial" panose="020B0604020202020204" pitchFamily="34" charset="0"/>
              </a:rPr>
              <a:t>es importante que coloques si eres soltero o casado y en ocupación debes colocar estudiante.</a:t>
            </a:r>
            <a:br>
              <a:rPr lang="es-MX" sz="1200" dirty="0">
                <a:solidFill>
                  <a:srgbClr val="000000"/>
                </a:solidFill>
                <a:latin typeface="Arial" panose="020B0604020202020204" pitchFamily="34" charset="0"/>
                <a:ea typeface="+mn-ea"/>
                <a:cs typeface="Arial" panose="020B0604020202020204" pitchFamily="34" charset="0"/>
              </a:rPr>
            </a:br>
            <a:r>
              <a:rPr lang="es-MX" sz="1200" dirty="0">
                <a:solidFill>
                  <a:srgbClr val="000000"/>
                </a:solidFill>
                <a:latin typeface="Arial" panose="020B0604020202020204" pitchFamily="34" charset="0"/>
                <a:ea typeface="+mn-ea"/>
                <a:cs typeface="Arial" panose="020B0604020202020204" pitchFamily="34" charset="0"/>
              </a:rPr>
              <a:t/>
            </a:r>
            <a:br>
              <a:rPr lang="es-MX" sz="1200" dirty="0">
                <a:solidFill>
                  <a:srgbClr val="000000"/>
                </a:solidFill>
                <a:latin typeface="Arial" panose="020B0604020202020204" pitchFamily="34" charset="0"/>
                <a:ea typeface="+mn-ea"/>
                <a:cs typeface="Arial" panose="020B0604020202020204" pitchFamily="34" charset="0"/>
              </a:rPr>
            </a:br>
            <a:r>
              <a:rPr lang="es-MX" sz="1400" dirty="0">
                <a:solidFill>
                  <a:srgbClr val="000000"/>
                </a:solidFill>
                <a:latin typeface="Arial" panose="020B0604020202020204" pitchFamily="34" charset="0"/>
                <a:ea typeface="+mn-ea"/>
                <a:cs typeface="Arial" panose="020B0604020202020204" pitchFamily="34" charset="0"/>
              </a:rPr>
              <a:t>-Parte anterior inferior:</a:t>
            </a:r>
            <a:br>
              <a:rPr lang="es-MX" sz="1400" dirty="0">
                <a:solidFill>
                  <a:srgbClr val="000000"/>
                </a:solidFill>
                <a:latin typeface="Arial" panose="020B0604020202020204" pitchFamily="34" charset="0"/>
                <a:ea typeface="+mn-ea"/>
                <a:cs typeface="Arial" panose="020B0604020202020204" pitchFamily="34" charset="0"/>
              </a:rPr>
            </a:br>
            <a:r>
              <a:rPr lang="es-MX" sz="1200" dirty="0">
                <a:solidFill>
                  <a:srgbClr val="000000"/>
                </a:solidFill>
                <a:latin typeface="Arial" panose="020B0604020202020204" pitchFamily="34" charset="0"/>
                <a:ea typeface="+mn-ea"/>
                <a:cs typeface="Arial" panose="020B0604020202020204" pitchFamily="34" charset="0"/>
              </a:rPr>
              <a:t>Llena beneficiarios colocando sus datos como nombre completo, domicilio, porcentaje (recuerda que el 100% se dividirá entre los beneficiarios), fecha de nacimiento, parentesco y tacha Irrevocable.</a:t>
            </a:r>
            <a:br>
              <a:rPr lang="es-MX" sz="1200" dirty="0">
                <a:solidFill>
                  <a:srgbClr val="000000"/>
                </a:solidFill>
                <a:latin typeface="Arial" panose="020B0604020202020204" pitchFamily="34" charset="0"/>
                <a:ea typeface="+mn-ea"/>
                <a:cs typeface="Arial" panose="020B0604020202020204" pitchFamily="34" charset="0"/>
              </a:rPr>
            </a:br>
            <a:r>
              <a:rPr lang="es-MX" sz="1200" dirty="0">
                <a:solidFill>
                  <a:srgbClr val="000000"/>
                </a:solidFill>
                <a:latin typeface="Arial" panose="020B0604020202020204" pitchFamily="34" charset="0"/>
                <a:ea typeface="+mn-ea"/>
                <a:cs typeface="Arial" panose="020B0604020202020204" pitchFamily="34" charset="0"/>
              </a:rPr>
              <a:t/>
            </a:r>
            <a:br>
              <a:rPr lang="es-MX" sz="1200" dirty="0">
                <a:solidFill>
                  <a:srgbClr val="000000"/>
                </a:solidFill>
                <a:latin typeface="Arial" panose="020B0604020202020204" pitchFamily="34" charset="0"/>
                <a:ea typeface="+mn-ea"/>
                <a:cs typeface="Arial" panose="020B0604020202020204" pitchFamily="34" charset="0"/>
              </a:rPr>
            </a:br>
            <a:r>
              <a:rPr lang="es-MX" sz="1200" dirty="0">
                <a:solidFill>
                  <a:srgbClr val="000000"/>
                </a:solidFill>
                <a:latin typeface="Arial" panose="020B0604020202020204" pitchFamily="34" charset="0"/>
                <a:ea typeface="+mn-ea"/>
                <a:cs typeface="Arial" panose="020B0604020202020204" pitchFamily="34" charset="0"/>
              </a:rPr>
              <a:t>Nota: se recomienda colocar familiares directos como padres</a:t>
            </a:r>
            <a:r>
              <a:rPr lang="es-MX" sz="1200" dirty="0">
                <a:latin typeface="Arial" panose="020B0604020202020204" pitchFamily="34" charset="0"/>
                <a:cs typeface="Arial" panose="020B0604020202020204" pitchFamily="34" charset="0"/>
              </a:rPr>
              <a:t>, guarda tu original, escanéalo y súbelo al correo solicitado</a:t>
            </a:r>
            <a:r>
              <a:rPr lang="es-MX" sz="1200" dirty="0" smtClean="0">
                <a:latin typeface="Arial" panose="020B0604020202020204" pitchFamily="34" charset="0"/>
                <a:cs typeface="Arial" panose="020B0604020202020204" pitchFamily="34" charset="0"/>
              </a:rPr>
              <a:t>.</a:t>
            </a:r>
            <a:r>
              <a:rPr lang="es-MX" sz="1200" dirty="0">
                <a:solidFill>
                  <a:srgbClr val="000000"/>
                </a:solidFill>
                <a:latin typeface="Arial" panose="020B0604020202020204" pitchFamily="34" charset="0"/>
                <a:ea typeface="+mn-ea"/>
                <a:cs typeface="Arial" panose="020B0604020202020204" pitchFamily="34" charset="0"/>
              </a:rPr>
              <a:t/>
            </a:r>
            <a:br>
              <a:rPr lang="es-MX" sz="1200" dirty="0">
                <a:solidFill>
                  <a:srgbClr val="000000"/>
                </a:solidFill>
                <a:latin typeface="Arial" panose="020B0604020202020204" pitchFamily="34" charset="0"/>
                <a:ea typeface="+mn-ea"/>
                <a:cs typeface="Arial" panose="020B0604020202020204" pitchFamily="34" charset="0"/>
              </a:rPr>
            </a:br>
            <a:endParaRPr lang="es-MX" dirty="0"/>
          </a:p>
        </p:txBody>
      </p:sp>
      <p:pic>
        <p:nvPicPr>
          <p:cNvPr id="4" name="Marcador de contenido 3">
            <a:extLst>
              <a:ext uri="{FF2B5EF4-FFF2-40B4-BE49-F238E27FC236}">
                <a16:creationId xmlns:a16="http://schemas.microsoft.com/office/drawing/2014/main" xmlns="" id="{774611F5-7FE0-46BA-94AD-2368953D2458}"/>
              </a:ext>
            </a:extLst>
          </p:cNvPr>
          <p:cNvPicPr>
            <a:picLocks noGrp="1" noChangeAspect="1"/>
          </p:cNvPicPr>
          <p:nvPr>
            <p:ph idx="1"/>
          </p:nvPr>
        </p:nvPicPr>
        <p:blipFill>
          <a:blip r:embed="rId2"/>
          <a:stretch>
            <a:fillRect/>
          </a:stretch>
        </p:blipFill>
        <p:spPr>
          <a:xfrm>
            <a:off x="3887391" y="342899"/>
            <a:ext cx="4629150" cy="2550527"/>
          </a:xfrm>
          <a:prstGeom prst="rect">
            <a:avLst/>
          </a:prstGeom>
        </p:spPr>
      </p:pic>
      <p:pic>
        <p:nvPicPr>
          <p:cNvPr id="5" name="Imagen 4">
            <a:extLst>
              <a:ext uri="{FF2B5EF4-FFF2-40B4-BE49-F238E27FC236}">
                <a16:creationId xmlns:a16="http://schemas.microsoft.com/office/drawing/2014/main" xmlns="" id="{BB125ED2-C159-43E2-B010-A3150B8FABD7}"/>
              </a:ext>
            </a:extLst>
          </p:cNvPr>
          <p:cNvPicPr>
            <a:picLocks noChangeAspect="1"/>
          </p:cNvPicPr>
          <p:nvPr/>
        </p:nvPicPr>
        <p:blipFill>
          <a:blip r:embed="rId3"/>
          <a:stretch>
            <a:fillRect/>
          </a:stretch>
        </p:blipFill>
        <p:spPr>
          <a:xfrm>
            <a:off x="4007541" y="2889157"/>
            <a:ext cx="4509000" cy="1849705"/>
          </a:xfrm>
          <a:prstGeom prst="rect">
            <a:avLst/>
          </a:prstGeom>
        </p:spPr>
      </p:pic>
    </p:spTree>
    <p:extLst>
      <p:ext uri="{BB962C8B-B14F-4D97-AF65-F5344CB8AC3E}">
        <p14:creationId xmlns:p14="http://schemas.microsoft.com/office/powerpoint/2010/main" val="332382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C2B6FA9-7462-46ED-800B-23A8DB6A5BA1}"/>
              </a:ext>
            </a:extLst>
          </p:cNvPr>
          <p:cNvSpPr>
            <a:spLocks noGrp="1"/>
          </p:cNvSpPr>
          <p:nvPr>
            <p:ph type="title"/>
          </p:nvPr>
        </p:nvSpPr>
        <p:spPr>
          <a:xfrm>
            <a:off x="263018" y="853262"/>
            <a:ext cx="2949178" cy="3600273"/>
          </a:xfrm>
        </p:spPr>
        <p:txBody>
          <a:bodyPr>
            <a:normAutofit fontScale="90000"/>
          </a:bodyPr>
          <a:lstStyle/>
          <a:p>
            <a:r>
              <a:rPr lang="es-MX" sz="1400" dirty="0">
                <a:solidFill>
                  <a:srgbClr val="000000"/>
                </a:solidFill>
                <a:latin typeface="Arial" panose="020B0604020202020204" pitchFamily="34" charset="0"/>
                <a:cs typeface="Arial" panose="020B0604020202020204" pitchFamily="34" charset="0"/>
              </a:rPr>
              <a:t>Parte posterior llenar con tinta azul:</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a:t>
            </a:r>
            <a:r>
              <a:rPr lang="es-MX" sz="1400" dirty="0">
                <a:solidFill>
                  <a:srgbClr val="000000"/>
                </a:solidFill>
                <a:latin typeface="Arial" panose="020B0604020202020204" pitchFamily="34" charset="0"/>
                <a:cs typeface="Arial" panose="020B0604020202020204" pitchFamily="34" charset="0"/>
              </a:rPr>
              <a:t>En </a:t>
            </a:r>
            <a:r>
              <a:rPr lang="es-MX" sz="1400" dirty="0">
                <a:solidFill>
                  <a:srgbClr val="000000"/>
                </a:solidFill>
                <a:latin typeface="Arial" panose="020B0604020202020204" pitchFamily="34" charset="0"/>
                <a:cs typeface="Arial" panose="020B0604020202020204" pitchFamily="34" charset="0"/>
              </a:rPr>
              <a:t>autorización tachar “SI”</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-Colocar fecha en que se esta llenando el formato.</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
            </a:r>
            <a:br>
              <a:rPr lang="es-MX" sz="1400" dirty="0">
                <a:solidFill>
                  <a:srgbClr val="000000"/>
                </a:solidFill>
                <a:latin typeface="Arial" panose="020B0604020202020204" pitchFamily="34" charset="0"/>
                <a:cs typeface="Arial" panose="020B0604020202020204" pitchFamily="34" charset="0"/>
              </a:rPr>
            </a:br>
            <a:r>
              <a:rPr lang="es-MX" sz="1400" dirty="0">
                <a:solidFill>
                  <a:srgbClr val="000000"/>
                </a:solidFill>
                <a:latin typeface="Arial" panose="020B0604020202020204" pitchFamily="34" charset="0"/>
                <a:cs typeface="Arial" panose="020B0604020202020204" pitchFamily="34" charset="0"/>
              </a:rPr>
              <a:t>-</a:t>
            </a:r>
            <a:r>
              <a:rPr lang="es-MX" sz="1400" u="sng" dirty="0">
                <a:solidFill>
                  <a:srgbClr val="000000"/>
                </a:solidFill>
                <a:latin typeface="Arial" panose="020B0604020202020204" pitchFamily="34" charset="0"/>
                <a:cs typeface="Arial" panose="020B0604020202020204" pitchFamily="34" charset="0"/>
              </a:rPr>
              <a:t>Colocar con tinta AZUL nombre completo sin abreviaturas y firma del alumno esta firma debe ser igual a los documentos que has firmado en el politécnico </a:t>
            </a:r>
            <a:r>
              <a:rPr lang="es-MX" sz="1400" dirty="0">
                <a:solidFill>
                  <a:srgbClr val="000000"/>
                </a:solidFill>
                <a:latin typeface="Arial" panose="020B0604020202020204" pitchFamily="34" charset="0"/>
                <a:cs typeface="Arial" panose="020B0604020202020204" pitchFamily="34" charset="0"/>
              </a:rPr>
              <a:t>(como alguna credencial oficial de la escuela o INE o la hoja de aceptación).</a:t>
            </a:r>
            <a:endParaRPr lang="es-MX" dirty="0"/>
          </a:p>
        </p:txBody>
      </p:sp>
      <p:pic>
        <p:nvPicPr>
          <p:cNvPr id="12" name="Marcador de contenido 11">
            <a:extLst>
              <a:ext uri="{FF2B5EF4-FFF2-40B4-BE49-F238E27FC236}">
                <a16:creationId xmlns:a16="http://schemas.microsoft.com/office/drawing/2014/main" xmlns="" id="{34B30EAB-2603-49C4-ADE3-A713F0E255B2}"/>
              </a:ext>
            </a:extLst>
          </p:cNvPr>
          <p:cNvPicPr>
            <a:picLocks noGrp="1" noChangeAspect="1"/>
          </p:cNvPicPr>
          <p:nvPr>
            <p:ph idx="1"/>
          </p:nvPr>
        </p:nvPicPr>
        <p:blipFill rotWithShape="1">
          <a:blip r:embed="rId2"/>
          <a:srcRect b="19208"/>
          <a:stretch/>
        </p:blipFill>
        <p:spPr>
          <a:xfrm>
            <a:off x="3212195" y="342900"/>
            <a:ext cx="5616000" cy="4356100"/>
          </a:xfrm>
          <a:prstGeom prst="rect">
            <a:avLst/>
          </a:prstGeom>
        </p:spPr>
      </p:pic>
    </p:spTree>
    <p:extLst>
      <p:ext uri="{BB962C8B-B14F-4D97-AF65-F5344CB8AC3E}">
        <p14:creationId xmlns:p14="http://schemas.microsoft.com/office/powerpoint/2010/main" val="1302336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ECF7BD8-9CA5-490F-A551-73B3043A75B6}"/>
              </a:ext>
            </a:extLst>
          </p:cNvPr>
          <p:cNvSpPr>
            <a:spLocks noGrp="1"/>
          </p:cNvSpPr>
          <p:nvPr>
            <p:ph type="title"/>
          </p:nvPr>
        </p:nvSpPr>
        <p:spPr>
          <a:xfrm>
            <a:off x="629841" y="342901"/>
            <a:ext cx="2949178" cy="499310"/>
          </a:xfrm>
        </p:spPr>
        <p:txBody>
          <a:bodyPr/>
          <a:lstStyle/>
          <a:p>
            <a:r>
              <a:rPr lang="es-MX" b="1" dirty="0"/>
              <a:t>Historia clínica </a:t>
            </a:r>
          </a:p>
        </p:txBody>
      </p:sp>
      <p:sp>
        <p:nvSpPr>
          <p:cNvPr id="4" name="Marcador de texto 3">
            <a:extLst>
              <a:ext uri="{FF2B5EF4-FFF2-40B4-BE49-F238E27FC236}">
                <a16:creationId xmlns:a16="http://schemas.microsoft.com/office/drawing/2014/main" xmlns="" id="{CBE0776F-8107-4474-99EB-CAB5970E4648}"/>
              </a:ext>
            </a:extLst>
          </p:cNvPr>
          <p:cNvSpPr>
            <a:spLocks noGrp="1"/>
          </p:cNvSpPr>
          <p:nvPr>
            <p:ph type="body" sz="half" idx="2"/>
          </p:nvPr>
        </p:nvSpPr>
        <p:spPr>
          <a:xfrm>
            <a:off x="629840" y="926432"/>
            <a:ext cx="3942159" cy="4217069"/>
          </a:xfrm>
        </p:spPr>
        <p:txBody>
          <a:bodyPr>
            <a:noAutofit/>
          </a:bodyPr>
          <a:lstStyle/>
          <a:p>
            <a:endParaRPr lang="es-MX" b="1" dirty="0">
              <a:latin typeface="Arial" panose="020B0604020202020204" pitchFamily="34" charset="0"/>
              <a:cs typeface="Arial" panose="020B0604020202020204" pitchFamily="34" charset="0"/>
            </a:endParaRPr>
          </a:p>
          <a:p>
            <a:r>
              <a:rPr lang="es-MX" b="1" dirty="0">
                <a:latin typeface="Arial" panose="020B0604020202020204" pitchFamily="34" charset="0"/>
                <a:cs typeface="Arial" panose="020B0604020202020204" pitchFamily="34" charset="0"/>
              </a:rPr>
              <a:t>-Debes descargar y llenar el formato con tinta azul, la puedes llenar a mano o a computadora, escanea el formato y súbelo al correo recomendado junto con tus formatos de seguro de vida y de accidentes ya que son para integrar tu expediente.</a:t>
            </a:r>
          </a:p>
          <a:p>
            <a:endParaRPr lang="es-MX" b="1" dirty="0">
              <a:latin typeface="Arial" panose="020B0604020202020204" pitchFamily="34" charset="0"/>
              <a:cs typeface="Arial" panose="020B0604020202020204" pitchFamily="34" charset="0"/>
            </a:endParaRPr>
          </a:p>
          <a:p>
            <a:r>
              <a:rPr lang="es-MX" b="1" dirty="0">
                <a:latin typeface="Arial" panose="020B0604020202020204" pitchFamily="34" charset="0"/>
                <a:cs typeface="Arial" panose="020B0604020202020204" pitchFamily="34" charset="0"/>
              </a:rPr>
              <a:t>-Recuerda que en todos los documentos a donde se te solicita el número de seguridad social se te pide el personal (es decir “NO” requerimos el número del IMSS con el que te afilian tus padres por lo que en caso de que tengas este debes acudir a la subdelegación del IMSS a solicitar el personal).</a:t>
            </a:r>
          </a:p>
        </p:txBody>
      </p:sp>
      <p:pic>
        <p:nvPicPr>
          <p:cNvPr id="15" name="Marcador de contenido 14">
            <a:extLst>
              <a:ext uri="{FF2B5EF4-FFF2-40B4-BE49-F238E27FC236}">
                <a16:creationId xmlns:a16="http://schemas.microsoft.com/office/drawing/2014/main" xmlns="" id="{3159E79A-B88B-4219-B1EB-6D40D2F47315}"/>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31423" t="3053" r="33749" b="10201"/>
          <a:stretch/>
        </p:blipFill>
        <p:spPr>
          <a:xfrm>
            <a:off x="4716380" y="159489"/>
            <a:ext cx="3886416" cy="4784651"/>
          </a:xfrm>
          <a:prstGeom prst="rect">
            <a:avLst/>
          </a:prstGeom>
        </p:spPr>
      </p:pic>
    </p:spTree>
    <p:extLst>
      <p:ext uri="{BB962C8B-B14F-4D97-AF65-F5344CB8AC3E}">
        <p14:creationId xmlns:p14="http://schemas.microsoft.com/office/powerpoint/2010/main" val="1274216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9A39F84-0889-478A-9907-C09DF35DC4B3}"/>
              </a:ext>
            </a:extLst>
          </p:cNvPr>
          <p:cNvSpPr>
            <a:spLocks noGrp="1"/>
          </p:cNvSpPr>
          <p:nvPr>
            <p:ph type="title"/>
          </p:nvPr>
        </p:nvSpPr>
        <p:spPr>
          <a:xfrm>
            <a:off x="629841" y="342900"/>
            <a:ext cx="2949178" cy="3928310"/>
          </a:xfrm>
        </p:spPr>
        <p:txBody>
          <a:bodyPr>
            <a:normAutofit fontScale="90000"/>
          </a:bodyPr>
          <a:lstStyle/>
          <a:p>
            <a:r>
              <a:rPr lang="es-MX" sz="2100" dirty="0">
                <a:latin typeface="Arial" panose="020B0604020202020204" pitchFamily="34" charset="0"/>
                <a:cs typeface="Arial" panose="020B0604020202020204" pitchFamily="34" charset="0"/>
              </a:rPr>
              <a:t>Llena la parte posterior de la historia clínica:</a:t>
            </a:r>
            <a:br>
              <a:rPr lang="es-MX" sz="2100" dirty="0">
                <a:latin typeface="Arial" panose="020B0604020202020204" pitchFamily="34" charset="0"/>
                <a:cs typeface="Arial" panose="020B0604020202020204" pitchFamily="34" charset="0"/>
              </a:rPr>
            </a:br>
            <a:r>
              <a:rPr lang="es-MX" sz="2100" dirty="0">
                <a:latin typeface="Arial" panose="020B0604020202020204" pitchFamily="34" charset="0"/>
                <a:cs typeface="Arial" panose="020B0604020202020204" pitchFamily="34" charset="0"/>
              </a:rPr>
              <a:t/>
            </a:r>
            <a:br>
              <a:rPr lang="es-MX" sz="2100" dirty="0">
                <a:latin typeface="Arial" panose="020B0604020202020204" pitchFamily="34" charset="0"/>
                <a:cs typeface="Arial" panose="020B0604020202020204" pitchFamily="34" charset="0"/>
              </a:rPr>
            </a:br>
            <a:r>
              <a:rPr lang="es-MX" sz="2100" dirty="0">
                <a:latin typeface="Arial" panose="020B0604020202020204" pitchFamily="34" charset="0"/>
                <a:cs typeface="Arial" panose="020B0604020202020204" pitchFamily="34" charset="0"/>
              </a:rPr>
              <a:t> Al igual escanéala y súbela al correo recomendado, debes  firmarla con tinta azul y dársela a tu padre o tutor a firmar, el doctor de tu turno la firmara en cuanto le sea posible.</a:t>
            </a:r>
          </a:p>
        </p:txBody>
      </p:sp>
      <p:pic>
        <p:nvPicPr>
          <p:cNvPr id="6" name="Marcador de contenido 5">
            <a:extLst>
              <a:ext uri="{FF2B5EF4-FFF2-40B4-BE49-F238E27FC236}">
                <a16:creationId xmlns:a16="http://schemas.microsoft.com/office/drawing/2014/main" xmlns="" id="{9101CC55-B3A6-4BD2-99AD-FB75553D368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4964556" y="0"/>
            <a:ext cx="3902718" cy="5103000"/>
          </a:xfrm>
          <a:prstGeom prst="rect">
            <a:avLst/>
          </a:prstGeom>
        </p:spPr>
      </p:pic>
    </p:spTree>
    <p:extLst>
      <p:ext uri="{BB962C8B-B14F-4D97-AF65-F5344CB8AC3E}">
        <p14:creationId xmlns:p14="http://schemas.microsoft.com/office/powerpoint/2010/main" val="2429105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D14D6F8-1491-4247-9FCB-70D7846B6FBD}"/>
              </a:ext>
            </a:extLst>
          </p:cNvPr>
          <p:cNvSpPr>
            <a:spLocks noGrp="1"/>
          </p:cNvSpPr>
          <p:nvPr>
            <p:ph type="title"/>
          </p:nvPr>
        </p:nvSpPr>
        <p:spPr>
          <a:xfrm>
            <a:off x="101716" y="-956642"/>
            <a:ext cx="8235344" cy="3600400"/>
          </a:xfrm>
        </p:spPr>
        <p:txBody>
          <a:bodyPr>
            <a:noAutofit/>
          </a:bodyPr>
          <a:lstStyle/>
          <a:p>
            <a:pPr algn="l"/>
            <a:r>
              <a:rPr lang="es-MX" b="1" dirty="0" smtClean="0"/>
              <a:t/>
            </a:r>
            <a:br>
              <a:rPr lang="es-MX" b="1" dirty="0" smtClean="0"/>
            </a:br>
            <a:r>
              <a:rPr lang="es-MX" sz="3200" b="1" dirty="0" smtClean="0"/>
              <a:t>ATENCION DE DUDAS</a:t>
            </a:r>
            <a:r>
              <a:rPr lang="es-MX" sz="3200" dirty="0" smtClean="0"/>
              <a:t/>
            </a:r>
            <a:br>
              <a:rPr lang="es-MX" sz="3200" dirty="0" smtClean="0"/>
            </a:br>
            <a:r>
              <a:rPr lang="es-MX" sz="3200" b="1" dirty="0" smtClean="0"/>
              <a:t>turno matutino</a:t>
            </a:r>
            <a:r>
              <a:rPr lang="es-MX" sz="3200" b="1" dirty="0" smtClean="0">
                <a:solidFill>
                  <a:srgbClr val="7030A0"/>
                </a:solidFill>
              </a:rPr>
              <a:t>:   </a:t>
            </a:r>
            <a:r>
              <a:rPr lang="es-MX" sz="3200" b="1" dirty="0" smtClean="0">
                <a:solidFill>
                  <a:srgbClr val="7030A0"/>
                </a:solidFill>
                <a:hlinkClick r:id="rId2"/>
              </a:rPr>
              <a:t>lmoralesc@</a:t>
            </a:r>
            <a:r>
              <a:rPr lang="es-MX" sz="3200" b="1" u="sng" dirty="0" smtClean="0">
                <a:solidFill>
                  <a:srgbClr val="7030A0"/>
                </a:solidFill>
                <a:hlinkClick r:id="rId2"/>
              </a:rPr>
              <a:t>ipn.mx</a:t>
            </a:r>
            <a:r>
              <a:rPr lang="es-MX" sz="3200" dirty="0" smtClean="0"/>
              <a:t/>
            </a:r>
            <a:br>
              <a:rPr lang="es-MX" sz="3200" dirty="0" smtClean="0"/>
            </a:br>
            <a:r>
              <a:rPr lang="es-MX" sz="3200" b="1" dirty="0" smtClean="0"/>
              <a:t>turno vespertino:</a:t>
            </a:r>
            <a:r>
              <a:rPr lang="es-MX" sz="3200" b="1" dirty="0" smtClean="0">
                <a:solidFill>
                  <a:schemeClr val="accent3">
                    <a:lumMod val="75000"/>
                  </a:schemeClr>
                </a:solidFill>
              </a:rPr>
              <a:t>chel7792itzel@hotmail.com</a:t>
            </a:r>
            <a:r>
              <a:rPr lang="es-MX" b="1" dirty="0">
                <a:solidFill>
                  <a:schemeClr val="accent3">
                    <a:lumMod val="75000"/>
                  </a:schemeClr>
                </a:solidFill>
              </a:rPr>
              <a:t/>
            </a:r>
            <a:br>
              <a:rPr lang="es-MX" b="1" dirty="0">
                <a:solidFill>
                  <a:schemeClr val="accent3">
                    <a:lumMod val="75000"/>
                  </a:schemeClr>
                </a:solidFill>
              </a:rPr>
            </a:br>
            <a:endParaRPr lang="es-MX" b="1" dirty="0">
              <a:solidFill>
                <a:schemeClr val="accent3">
                  <a:lumMod val="75000"/>
                </a:schemeClr>
              </a:solidFill>
            </a:endParaRPr>
          </a:p>
        </p:txBody>
      </p:sp>
      <p:grpSp>
        <p:nvGrpSpPr>
          <p:cNvPr id="4" name="Grupo 3">
            <a:extLst>
              <a:ext uri="{FF2B5EF4-FFF2-40B4-BE49-F238E27FC236}">
                <a16:creationId xmlns:a16="http://schemas.microsoft.com/office/drawing/2014/main" xmlns="" id="{0517E1A4-37A8-4496-9EC9-694551844743}"/>
              </a:ext>
            </a:extLst>
          </p:cNvPr>
          <p:cNvGrpSpPr/>
          <p:nvPr/>
        </p:nvGrpSpPr>
        <p:grpSpPr>
          <a:xfrm>
            <a:off x="774819" y="1705860"/>
            <a:ext cx="6764831" cy="3314162"/>
            <a:chOff x="1336020" y="550211"/>
            <a:chExt cx="9630666" cy="5417250"/>
          </a:xfrm>
        </p:grpSpPr>
        <p:pic>
          <p:nvPicPr>
            <p:cNvPr id="5" name="Imagen 4">
              <a:extLst>
                <a:ext uri="{FF2B5EF4-FFF2-40B4-BE49-F238E27FC236}">
                  <a16:creationId xmlns:a16="http://schemas.microsoft.com/office/drawing/2014/main" xmlns="" id="{CAF85D6C-46B4-407A-8E52-B7C836EB494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667" r="-1" b="-1"/>
            <a:stretch/>
          </p:blipFill>
          <p:spPr>
            <a:xfrm>
              <a:off x="1336020" y="550211"/>
              <a:ext cx="9630666" cy="5417250"/>
            </a:xfrm>
            <a:prstGeom prst="rect">
              <a:avLst/>
            </a:prstGeom>
            <a:ln w="28575">
              <a:solidFill>
                <a:schemeClr val="tx1"/>
              </a:solidFill>
            </a:ln>
          </p:spPr>
        </p:pic>
        <p:sp>
          <p:nvSpPr>
            <p:cNvPr id="6" name="Elipse 5">
              <a:extLst>
                <a:ext uri="{FF2B5EF4-FFF2-40B4-BE49-F238E27FC236}">
                  <a16:creationId xmlns:a16="http://schemas.microsoft.com/office/drawing/2014/main" xmlns="" id="{C5148EDF-0199-4985-A3CA-4D4E72BB2194}"/>
                </a:ext>
              </a:extLst>
            </p:cNvPr>
            <p:cNvSpPr/>
            <p:nvPr/>
          </p:nvSpPr>
          <p:spPr>
            <a:xfrm>
              <a:off x="5864087" y="4743753"/>
              <a:ext cx="397565" cy="27777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2453134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270</Words>
  <Application>Microsoft Office PowerPoint</Application>
  <PresentationFormat>Presentación en pantalla (16:9)</PresentationFormat>
  <Paragraphs>20</Paragraphs>
  <Slides>7</Slides>
  <Notes>2</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Tema de Office</vt:lpstr>
      <vt:lpstr>Presentación de PowerPoint</vt:lpstr>
      <vt:lpstr>    Parte posterior llenar con tinta azul:   -En autorización tachar “SI”   -Colocar fecha en que se esta llenando el formato.  -Colocar con tinta AZUL nombre completo sin abreviaturas y firma del alumno esta firma debe ser igual a los documentos que has firmado en el politécnico (como alguna credencial oficial de la escuela o INE o la hoja de aceptación).</vt:lpstr>
      <vt:lpstr>Descarga y llena el formato seguro de accidentes llenar con tinta azul:  -Parte anterior superior: En datos de póliza no pongas nada, solo se solicitan los datos del alumno, llena solo tus datos personales del alumno como nombre, correo electrónico, dirección, etc. es importante que coloques si eres soltero o casado y en ocupación debes colocar estudiante.  -Parte anterior inferior: Llena beneficiarios colocando sus datos como nombre completo, domicilio, porcentaje (recuerda que el 100% se dividirá entre los beneficiarios), fecha de nacimiento, parentesco y tacha Irrevocable.  Nota: se recomienda colocar familiares directos como padres, guarda tu original, escanéalo y súbelo al correo solicitado. </vt:lpstr>
      <vt:lpstr>Parte posterior llenar con tinta azul:   -En autorización tachar “SI”   -Colocar fecha en que se esta llenando el formato.   -Colocar con tinta AZUL nombre completo sin abreviaturas y firma del alumno esta firma debe ser igual a los documentos que has firmado en el politécnico (como alguna credencial oficial de la escuela o INE o la hoja de aceptación).</vt:lpstr>
      <vt:lpstr>Historia clínica </vt:lpstr>
      <vt:lpstr>Llena la parte posterior de la historia clínica:   Al igual escanéala y súbela al correo recomendado, debes  firmarla con tinta azul y dársela a tu padre o tutor a firmar, el doctor de tu turno la firmara en cuanto le sea posible.</vt:lpstr>
      <vt:lpstr> ATENCION DE DUDAS turno matutino:   lmoralesc@ipn.mx turno vespertino:chel7792itzel@hotmail.com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lupita</dc:creator>
  <cp:lastModifiedBy>lupita</cp:lastModifiedBy>
  <cp:revision>2</cp:revision>
  <dcterms:created xsi:type="dcterms:W3CDTF">2021-07-22T18:07:00Z</dcterms:created>
  <dcterms:modified xsi:type="dcterms:W3CDTF">2021-07-23T01:49:41Z</dcterms:modified>
</cp:coreProperties>
</file>